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67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3D3CD4-FC87-47C9-A545-BF262FC140D8}" type="doc">
      <dgm:prSet loTypeId="urn:microsoft.com/office/officeart/2005/8/layout/cycle3" loCatId="cycle" qsTypeId="urn:microsoft.com/office/officeart/2005/8/quickstyle/simple5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EFBDA2F-8962-4B36-809B-E2761F1475A6}">
      <dgm:prSet/>
      <dgm:spPr/>
      <dgm:t>
        <a:bodyPr/>
        <a:lstStyle/>
        <a:p>
          <a:r>
            <a:rPr lang="en-US"/>
            <a:t>To design an interactive sales performance dashboard for business stakeholders.</a:t>
          </a:r>
        </a:p>
      </dgm:t>
    </dgm:pt>
    <dgm:pt modelId="{8015210D-58CC-44FD-A35D-D35ECF614BCB}" type="parTrans" cxnId="{EF86B872-2E42-49EF-B538-255930571C09}">
      <dgm:prSet/>
      <dgm:spPr/>
      <dgm:t>
        <a:bodyPr/>
        <a:lstStyle/>
        <a:p>
          <a:endParaRPr lang="en-US"/>
        </a:p>
      </dgm:t>
    </dgm:pt>
    <dgm:pt modelId="{DD4D344F-29DD-4AE6-BA65-3EFE25C2675A}" type="sibTrans" cxnId="{EF86B872-2E42-49EF-B538-255930571C09}">
      <dgm:prSet/>
      <dgm:spPr/>
      <dgm:t>
        <a:bodyPr/>
        <a:lstStyle/>
        <a:p>
          <a:endParaRPr lang="en-US"/>
        </a:p>
      </dgm:t>
    </dgm:pt>
    <dgm:pt modelId="{1E6689E5-D252-47E2-BB7D-E651E80321B6}">
      <dgm:prSet/>
      <dgm:spPr/>
      <dgm:t>
        <a:bodyPr/>
        <a:lstStyle/>
        <a:p>
          <a:r>
            <a:rPr lang="en-US"/>
            <a:t>Tool Used: Power BI</a:t>
          </a:r>
        </a:p>
      </dgm:t>
    </dgm:pt>
    <dgm:pt modelId="{4C0EE338-2D6A-4356-BBA9-B5AEFE360021}" type="parTrans" cxnId="{31FB2E25-4F18-4690-A3BA-F3029283D452}">
      <dgm:prSet/>
      <dgm:spPr/>
      <dgm:t>
        <a:bodyPr/>
        <a:lstStyle/>
        <a:p>
          <a:endParaRPr lang="en-US"/>
        </a:p>
      </dgm:t>
    </dgm:pt>
    <dgm:pt modelId="{1A2123A3-8630-4931-A032-FBD8BF7DD525}" type="sibTrans" cxnId="{31FB2E25-4F18-4690-A3BA-F3029283D452}">
      <dgm:prSet/>
      <dgm:spPr/>
      <dgm:t>
        <a:bodyPr/>
        <a:lstStyle/>
        <a:p>
          <a:endParaRPr lang="en-US"/>
        </a:p>
      </dgm:t>
    </dgm:pt>
    <dgm:pt modelId="{6845B1B7-48DD-4001-9810-CE52EA5639A3}">
      <dgm:prSet/>
      <dgm:spPr/>
      <dgm:t>
        <a:bodyPr/>
        <a:lstStyle/>
        <a:p>
          <a:r>
            <a:rPr lang="en-US"/>
            <a:t>Dataset: Custom sales data (2022–2025)</a:t>
          </a:r>
        </a:p>
      </dgm:t>
    </dgm:pt>
    <dgm:pt modelId="{54761DF7-A0AB-4B94-9215-D6C29A2A81D7}" type="parTrans" cxnId="{C925A52F-C0A3-464C-898F-A05A8676E45B}">
      <dgm:prSet/>
      <dgm:spPr/>
      <dgm:t>
        <a:bodyPr/>
        <a:lstStyle/>
        <a:p>
          <a:endParaRPr lang="en-US"/>
        </a:p>
      </dgm:t>
    </dgm:pt>
    <dgm:pt modelId="{E6DF7A14-8197-4173-9D60-9BC8A0667544}" type="sibTrans" cxnId="{C925A52F-C0A3-464C-898F-A05A8676E45B}">
      <dgm:prSet/>
      <dgm:spPr/>
      <dgm:t>
        <a:bodyPr/>
        <a:lstStyle/>
        <a:p>
          <a:endParaRPr lang="en-US"/>
        </a:p>
      </dgm:t>
    </dgm:pt>
    <dgm:pt modelId="{0AC9F5A2-FA1A-45A5-92AE-9C786F14E35D}" type="pres">
      <dgm:prSet presAssocID="{DB3D3CD4-FC87-47C9-A545-BF262FC140D8}" presName="Name0" presStyleCnt="0">
        <dgm:presLayoutVars>
          <dgm:dir/>
          <dgm:resizeHandles val="exact"/>
        </dgm:presLayoutVars>
      </dgm:prSet>
      <dgm:spPr/>
    </dgm:pt>
    <dgm:pt modelId="{FA5918B2-78BD-4207-98F0-482D4C905308}" type="pres">
      <dgm:prSet presAssocID="{DB3D3CD4-FC87-47C9-A545-BF262FC140D8}" presName="cycle" presStyleCnt="0"/>
      <dgm:spPr/>
    </dgm:pt>
    <dgm:pt modelId="{1E0597DA-779B-4EAB-947F-A8216D20F877}" type="pres">
      <dgm:prSet presAssocID="{CEFBDA2F-8962-4B36-809B-E2761F1475A6}" presName="nodeFirstNode" presStyleLbl="node1" presStyleIdx="0" presStyleCnt="3">
        <dgm:presLayoutVars>
          <dgm:bulletEnabled val="1"/>
        </dgm:presLayoutVars>
      </dgm:prSet>
      <dgm:spPr/>
    </dgm:pt>
    <dgm:pt modelId="{5DA6EB70-84D8-4309-863E-0952041AF980}" type="pres">
      <dgm:prSet presAssocID="{DD4D344F-29DD-4AE6-BA65-3EFE25C2675A}" presName="sibTransFirstNode" presStyleLbl="bgShp" presStyleIdx="0" presStyleCnt="1"/>
      <dgm:spPr/>
    </dgm:pt>
    <dgm:pt modelId="{C7449215-8B1B-4F84-B39C-E7B233C64F3B}" type="pres">
      <dgm:prSet presAssocID="{1E6689E5-D252-47E2-BB7D-E651E80321B6}" presName="nodeFollowingNodes" presStyleLbl="node1" presStyleIdx="1" presStyleCnt="3">
        <dgm:presLayoutVars>
          <dgm:bulletEnabled val="1"/>
        </dgm:presLayoutVars>
      </dgm:prSet>
      <dgm:spPr/>
    </dgm:pt>
    <dgm:pt modelId="{1549E9DF-F77A-4B6D-855C-CBA93B546701}" type="pres">
      <dgm:prSet presAssocID="{6845B1B7-48DD-4001-9810-CE52EA5639A3}" presName="nodeFollowingNodes" presStyleLbl="node1" presStyleIdx="2" presStyleCnt="3">
        <dgm:presLayoutVars>
          <dgm:bulletEnabled val="1"/>
        </dgm:presLayoutVars>
      </dgm:prSet>
      <dgm:spPr/>
    </dgm:pt>
  </dgm:ptLst>
  <dgm:cxnLst>
    <dgm:cxn modelId="{8B962D22-ACBE-49A9-B6AC-5693E81EFC1D}" type="presOf" srcId="{DB3D3CD4-FC87-47C9-A545-BF262FC140D8}" destId="{0AC9F5A2-FA1A-45A5-92AE-9C786F14E35D}" srcOrd="0" destOrd="0" presId="urn:microsoft.com/office/officeart/2005/8/layout/cycle3"/>
    <dgm:cxn modelId="{31FB2E25-4F18-4690-A3BA-F3029283D452}" srcId="{DB3D3CD4-FC87-47C9-A545-BF262FC140D8}" destId="{1E6689E5-D252-47E2-BB7D-E651E80321B6}" srcOrd="1" destOrd="0" parTransId="{4C0EE338-2D6A-4356-BBA9-B5AEFE360021}" sibTransId="{1A2123A3-8630-4931-A032-FBD8BF7DD525}"/>
    <dgm:cxn modelId="{EABDB125-6638-444D-B4A5-9373E5803569}" type="presOf" srcId="{6845B1B7-48DD-4001-9810-CE52EA5639A3}" destId="{1549E9DF-F77A-4B6D-855C-CBA93B546701}" srcOrd="0" destOrd="0" presId="urn:microsoft.com/office/officeart/2005/8/layout/cycle3"/>
    <dgm:cxn modelId="{C925A52F-C0A3-464C-898F-A05A8676E45B}" srcId="{DB3D3CD4-FC87-47C9-A545-BF262FC140D8}" destId="{6845B1B7-48DD-4001-9810-CE52EA5639A3}" srcOrd="2" destOrd="0" parTransId="{54761DF7-A0AB-4B94-9215-D6C29A2A81D7}" sibTransId="{E6DF7A14-8197-4173-9D60-9BC8A0667544}"/>
    <dgm:cxn modelId="{EF86B872-2E42-49EF-B538-255930571C09}" srcId="{DB3D3CD4-FC87-47C9-A545-BF262FC140D8}" destId="{CEFBDA2F-8962-4B36-809B-E2761F1475A6}" srcOrd="0" destOrd="0" parTransId="{8015210D-58CC-44FD-A35D-D35ECF614BCB}" sibTransId="{DD4D344F-29DD-4AE6-BA65-3EFE25C2675A}"/>
    <dgm:cxn modelId="{271F578A-CDDD-42A0-A5CB-13DA56409767}" type="presOf" srcId="{DD4D344F-29DD-4AE6-BA65-3EFE25C2675A}" destId="{5DA6EB70-84D8-4309-863E-0952041AF980}" srcOrd="0" destOrd="0" presId="urn:microsoft.com/office/officeart/2005/8/layout/cycle3"/>
    <dgm:cxn modelId="{A379DE93-21E8-4FB8-B2D0-BBADA4AEA8D1}" type="presOf" srcId="{1E6689E5-D252-47E2-BB7D-E651E80321B6}" destId="{C7449215-8B1B-4F84-B39C-E7B233C64F3B}" srcOrd="0" destOrd="0" presId="urn:microsoft.com/office/officeart/2005/8/layout/cycle3"/>
    <dgm:cxn modelId="{966030C4-813F-4A01-ADD6-493453B80D25}" type="presOf" srcId="{CEFBDA2F-8962-4B36-809B-E2761F1475A6}" destId="{1E0597DA-779B-4EAB-947F-A8216D20F877}" srcOrd="0" destOrd="0" presId="urn:microsoft.com/office/officeart/2005/8/layout/cycle3"/>
    <dgm:cxn modelId="{0E96DB91-BB58-423A-A4F4-6D1B7A890A18}" type="presParOf" srcId="{0AC9F5A2-FA1A-45A5-92AE-9C786F14E35D}" destId="{FA5918B2-78BD-4207-98F0-482D4C905308}" srcOrd="0" destOrd="0" presId="urn:microsoft.com/office/officeart/2005/8/layout/cycle3"/>
    <dgm:cxn modelId="{A3D1C05A-D5B1-4A16-9E36-AACEB5CB61CC}" type="presParOf" srcId="{FA5918B2-78BD-4207-98F0-482D4C905308}" destId="{1E0597DA-779B-4EAB-947F-A8216D20F877}" srcOrd="0" destOrd="0" presId="urn:microsoft.com/office/officeart/2005/8/layout/cycle3"/>
    <dgm:cxn modelId="{2D9285F7-AFBD-4402-AE05-523A247E952B}" type="presParOf" srcId="{FA5918B2-78BD-4207-98F0-482D4C905308}" destId="{5DA6EB70-84D8-4309-863E-0952041AF980}" srcOrd="1" destOrd="0" presId="urn:microsoft.com/office/officeart/2005/8/layout/cycle3"/>
    <dgm:cxn modelId="{75BEF2F1-68D7-4CD8-9867-67CF1FACA702}" type="presParOf" srcId="{FA5918B2-78BD-4207-98F0-482D4C905308}" destId="{C7449215-8B1B-4F84-B39C-E7B233C64F3B}" srcOrd="2" destOrd="0" presId="urn:microsoft.com/office/officeart/2005/8/layout/cycle3"/>
    <dgm:cxn modelId="{7940966A-7952-48AE-B438-70218A44A2BC}" type="presParOf" srcId="{FA5918B2-78BD-4207-98F0-482D4C905308}" destId="{1549E9DF-F77A-4B6D-855C-CBA93B546701}" srcOrd="3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0B6185-731A-4AD9-9B07-4F096C787EBA}" type="doc">
      <dgm:prSet loTypeId="urn:microsoft.com/office/officeart/2005/8/layout/vList5" loCatId="list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3339A75-DEE3-4856-BEEF-CDCA25047335}">
      <dgm:prSet/>
      <dgm:spPr/>
      <dgm:t>
        <a:bodyPr/>
        <a:lstStyle/>
        <a:p>
          <a:r>
            <a:rPr lang="en-US"/>
            <a:t>Total Sales: 20M</a:t>
          </a:r>
        </a:p>
      </dgm:t>
    </dgm:pt>
    <dgm:pt modelId="{79D253B6-D9A9-4827-92B4-F4D84B5AF363}" type="parTrans" cxnId="{043629FD-13B5-4466-88E4-CE66C8FD0523}">
      <dgm:prSet/>
      <dgm:spPr/>
      <dgm:t>
        <a:bodyPr/>
        <a:lstStyle/>
        <a:p>
          <a:endParaRPr lang="en-US"/>
        </a:p>
      </dgm:t>
    </dgm:pt>
    <dgm:pt modelId="{144CD833-A90C-4795-8DB4-6DA5B34F9407}" type="sibTrans" cxnId="{043629FD-13B5-4466-88E4-CE66C8FD0523}">
      <dgm:prSet/>
      <dgm:spPr/>
      <dgm:t>
        <a:bodyPr/>
        <a:lstStyle/>
        <a:p>
          <a:endParaRPr lang="en-US"/>
        </a:p>
      </dgm:t>
    </dgm:pt>
    <dgm:pt modelId="{AF7FC9F8-F326-41CF-8852-523AA716F3B5}">
      <dgm:prSet/>
      <dgm:spPr/>
      <dgm:t>
        <a:bodyPr/>
        <a:lstStyle/>
        <a:p>
          <a:r>
            <a:rPr lang="en-US"/>
            <a:t>YTD Sales: 3 Billion</a:t>
          </a:r>
        </a:p>
      </dgm:t>
    </dgm:pt>
    <dgm:pt modelId="{2171DF7F-8B86-4D56-96A3-76F6ADCBA876}" type="parTrans" cxnId="{C141F2C8-544D-4873-934F-9B99A585957C}">
      <dgm:prSet/>
      <dgm:spPr/>
      <dgm:t>
        <a:bodyPr/>
        <a:lstStyle/>
        <a:p>
          <a:endParaRPr lang="en-US"/>
        </a:p>
      </dgm:t>
    </dgm:pt>
    <dgm:pt modelId="{9A3B306B-766C-4941-8165-D7D9828BAD05}" type="sibTrans" cxnId="{C141F2C8-544D-4873-934F-9B99A585957C}">
      <dgm:prSet/>
      <dgm:spPr/>
      <dgm:t>
        <a:bodyPr/>
        <a:lstStyle/>
        <a:p>
          <a:endParaRPr lang="en-US"/>
        </a:p>
      </dgm:t>
    </dgm:pt>
    <dgm:pt modelId="{80D4CB6E-5B1E-40B8-A84C-BA3412C6D5E8}">
      <dgm:prSet/>
      <dgm:spPr/>
      <dgm:t>
        <a:bodyPr/>
        <a:lstStyle/>
        <a:p>
          <a:r>
            <a:rPr lang="en-US"/>
            <a:t>Sales Distribution by Channel</a:t>
          </a:r>
        </a:p>
      </dgm:t>
    </dgm:pt>
    <dgm:pt modelId="{D521FF32-98CA-4C89-89D3-46C21CE2DE7C}" type="parTrans" cxnId="{CA8F582E-79C0-48AA-A1B6-54566E43B6A9}">
      <dgm:prSet/>
      <dgm:spPr/>
      <dgm:t>
        <a:bodyPr/>
        <a:lstStyle/>
        <a:p>
          <a:endParaRPr lang="en-US"/>
        </a:p>
      </dgm:t>
    </dgm:pt>
    <dgm:pt modelId="{0F68BF0E-C0E1-469E-BE92-016CE2074605}" type="sibTrans" cxnId="{CA8F582E-79C0-48AA-A1B6-54566E43B6A9}">
      <dgm:prSet/>
      <dgm:spPr/>
      <dgm:t>
        <a:bodyPr/>
        <a:lstStyle/>
        <a:p>
          <a:endParaRPr lang="en-US"/>
        </a:p>
      </dgm:t>
    </dgm:pt>
    <dgm:pt modelId="{6AE5047B-0C33-47EC-A18E-1EA1D08D65C2}">
      <dgm:prSet/>
      <dgm:spPr/>
      <dgm:t>
        <a:bodyPr/>
        <a:lstStyle/>
        <a:p>
          <a:r>
            <a:rPr lang="en-US"/>
            <a:t>Top Performing Sales Representatives</a:t>
          </a:r>
        </a:p>
      </dgm:t>
    </dgm:pt>
    <dgm:pt modelId="{4B708BCA-2F86-4F16-A408-B29D5610D0D4}" type="parTrans" cxnId="{2EF661DD-3DC6-482B-B722-5E64231D1667}">
      <dgm:prSet/>
      <dgm:spPr/>
      <dgm:t>
        <a:bodyPr/>
        <a:lstStyle/>
        <a:p>
          <a:endParaRPr lang="en-US"/>
        </a:p>
      </dgm:t>
    </dgm:pt>
    <dgm:pt modelId="{4B8CE85F-BCE7-40BB-845E-485EBC6DBA57}" type="sibTrans" cxnId="{2EF661DD-3DC6-482B-B722-5E64231D1667}">
      <dgm:prSet/>
      <dgm:spPr/>
      <dgm:t>
        <a:bodyPr/>
        <a:lstStyle/>
        <a:p>
          <a:endParaRPr lang="en-US"/>
        </a:p>
      </dgm:t>
    </dgm:pt>
    <dgm:pt modelId="{21E03BF1-38E2-48D6-B8C3-8DFDF7359A7E}" type="pres">
      <dgm:prSet presAssocID="{D40B6185-731A-4AD9-9B07-4F096C787EBA}" presName="Name0" presStyleCnt="0">
        <dgm:presLayoutVars>
          <dgm:dir/>
          <dgm:animLvl val="lvl"/>
          <dgm:resizeHandles val="exact"/>
        </dgm:presLayoutVars>
      </dgm:prSet>
      <dgm:spPr/>
    </dgm:pt>
    <dgm:pt modelId="{8D0C9F4E-7823-4BBD-A1B3-FA4113E03E50}" type="pres">
      <dgm:prSet presAssocID="{A3339A75-DEE3-4856-BEEF-CDCA25047335}" presName="linNode" presStyleCnt="0"/>
      <dgm:spPr/>
    </dgm:pt>
    <dgm:pt modelId="{238FABA1-63BD-4E81-9647-EAB6CE2EF449}" type="pres">
      <dgm:prSet presAssocID="{A3339A75-DEE3-4856-BEEF-CDCA25047335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BB63429-C81B-4547-A250-F63FA3EDAC30}" type="pres">
      <dgm:prSet presAssocID="{144CD833-A90C-4795-8DB4-6DA5B34F9407}" presName="sp" presStyleCnt="0"/>
      <dgm:spPr/>
    </dgm:pt>
    <dgm:pt modelId="{9600E0BB-5951-4C70-9F09-58465BED87BE}" type="pres">
      <dgm:prSet presAssocID="{AF7FC9F8-F326-41CF-8852-523AA716F3B5}" presName="linNode" presStyleCnt="0"/>
      <dgm:spPr/>
    </dgm:pt>
    <dgm:pt modelId="{E487B879-DA7F-4D9B-AF5C-37CE19462004}" type="pres">
      <dgm:prSet presAssocID="{AF7FC9F8-F326-41CF-8852-523AA716F3B5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24C9D1BE-D6AD-45F3-A5A1-255F038B5636}" type="pres">
      <dgm:prSet presAssocID="{9A3B306B-766C-4941-8165-D7D9828BAD05}" presName="sp" presStyleCnt="0"/>
      <dgm:spPr/>
    </dgm:pt>
    <dgm:pt modelId="{0C0B261B-2F97-4EFB-BD00-FE6A5A7A71E9}" type="pres">
      <dgm:prSet presAssocID="{80D4CB6E-5B1E-40B8-A84C-BA3412C6D5E8}" presName="linNode" presStyleCnt="0"/>
      <dgm:spPr/>
    </dgm:pt>
    <dgm:pt modelId="{B83D6ABB-E3D8-4CF6-A5EC-E9DF9056D0BA}" type="pres">
      <dgm:prSet presAssocID="{80D4CB6E-5B1E-40B8-A84C-BA3412C6D5E8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303F1326-C1A4-4260-B91D-4D9139581A53}" type="pres">
      <dgm:prSet presAssocID="{0F68BF0E-C0E1-469E-BE92-016CE2074605}" presName="sp" presStyleCnt="0"/>
      <dgm:spPr/>
    </dgm:pt>
    <dgm:pt modelId="{62074CFD-21ED-4026-AFE4-F36D93978D48}" type="pres">
      <dgm:prSet presAssocID="{6AE5047B-0C33-47EC-A18E-1EA1D08D65C2}" presName="linNode" presStyleCnt="0"/>
      <dgm:spPr/>
    </dgm:pt>
    <dgm:pt modelId="{E50E632C-EB1E-42D8-817C-1E8243B1E6CD}" type="pres">
      <dgm:prSet presAssocID="{6AE5047B-0C33-47EC-A18E-1EA1D08D65C2}" presName="parentText" presStyleLbl="node1" presStyleIdx="3" presStyleCnt="4">
        <dgm:presLayoutVars>
          <dgm:chMax val="1"/>
          <dgm:bulletEnabled val="1"/>
        </dgm:presLayoutVars>
      </dgm:prSet>
      <dgm:spPr/>
    </dgm:pt>
  </dgm:ptLst>
  <dgm:cxnLst>
    <dgm:cxn modelId="{CA8F582E-79C0-48AA-A1B6-54566E43B6A9}" srcId="{D40B6185-731A-4AD9-9B07-4F096C787EBA}" destId="{80D4CB6E-5B1E-40B8-A84C-BA3412C6D5E8}" srcOrd="2" destOrd="0" parTransId="{D521FF32-98CA-4C89-89D3-46C21CE2DE7C}" sibTransId="{0F68BF0E-C0E1-469E-BE92-016CE2074605}"/>
    <dgm:cxn modelId="{6326458E-9CCC-489E-B2A8-CD716C3F04D7}" type="presOf" srcId="{80D4CB6E-5B1E-40B8-A84C-BA3412C6D5E8}" destId="{B83D6ABB-E3D8-4CF6-A5EC-E9DF9056D0BA}" srcOrd="0" destOrd="0" presId="urn:microsoft.com/office/officeart/2005/8/layout/vList5"/>
    <dgm:cxn modelId="{0FAE61AD-8601-4872-8001-5D61503BA98D}" type="presOf" srcId="{D40B6185-731A-4AD9-9B07-4F096C787EBA}" destId="{21E03BF1-38E2-48D6-B8C3-8DFDF7359A7E}" srcOrd="0" destOrd="0" presId="urn:microsoft.com/office/officeart/2005/8/layout/vList5"/>
    <dgm:cxn modelId="{BB6E8EBB-C718-4916-B831-FEE90DE8C4B1}" type="presOf" srcId="{6AE5047B-0C33-47EC-A18E-1EA1D08D65C2}" destId="{E50E632C-EB1E-42D8-817C-1E8243B1E6CD}" srcOrd="0" destOrd="0" presId="urn:microsoft.com/office/officeart/2005/8/layout/vList5"/>
    <dgm:cxn modelId="{B215CCC5-1C1B-447F-B926-406FBA66AA18}" type="presOf" srcId="{A3339A75-DEE3-4856-BEEF-CDCA25047335}" destId="{238FABA1-63BD-4E81-9647-EAB6CE2EF449}" srcOrd="0" destOrd="0" presId="urn:microsoft.com/office/officeart/2005/8/layout/vList5"/>
    <dgm:cxn modelId="{C141F2C8-544D-4873-934F-9B99A585957C}" srcId="{D40B6185-731A-4AD9-9B07-4F096C787EBA}" destId="{AF7FC9F8-F326-41CF-8852-523AA716F3B5}" srcOrd="1" destOrd="0" parTransId="{2171DF7F-8B86-4D56-96A3-76F6ADCBA876}" sibTransId="{9A3B306B-766C-4941-8165-D7D9828BAD05}"/>
    <dgm:cxn modelId="{14C675D5-97D5-465B-92CF-BBBAF5D87341}" type="presOf" srcId="{AF7FC9F8-F326-41CF-8852-523AA716F3B5}" destId="{E487B879-DA7F-4D9B-AF5C-37CE19462004}" srcOrd="0" destOrd="0" presId="urn:microsoft.com/office/officeart/2005/8/layout/vList5"/>
    <dgm:cxn modelId="{2EF661DD-3DC6-482B-B722-5E64231D1667}" srcId="{D40B6185-731A-4AD9-9B07-4F096C787EBA}" destId="{6AE5047B-0C33-47EC-A18E-1EA1D08D65C2}" srcOrd="3" destOrd="0" parTransId="{4B708BCA-2F86-4F16-A408-B29D5610D0D4}" sibTransId="{4B8CE85F-BCE7-40BB-845E-485EBC6DBA57}"/>
    <dgm:cxn modelId="{043629FD-13B5-4466-88E4-CE66C8FD0523}" srcId="{D40B6185-731A-4AD9-9B07-4F096C787EBA}" destId="{A3339A75-DEE3-4856-BEEF-CDCA25047335}" srcOrd="0" destOrd="0" parTransId="{79D253B6-D9A9-4827-92B4-F4D84B5AF363}" sibTransId="{144CD833-A90C-4795-8DB4-6DA5B34F9407}"/>
    <dgm:cxn modelId="{515E02A8-84BE-4C36-A16B-8BFD7213C2AA}" type="presParOf" srcId="{21E03BF1-38E2-48D6-B8C3-8DFDF7359A7E}" destId="{8D0C9F4E-7823-4BBD-A1B3-FA4113E03E50}" srcOrd="0" destOrd="0" presId="urn:microsoft.com/office/officeart/2005/8/layout/vList5"/>
    <dgm:cxn modelId="{141AFC9B-BE5A-4103-B0A6-1148B498F4F2}" type="presParOf" srcId="{8D0C9F4E-7823-4BBD-A1B3-FA4113E03E50}" destId="{238FABA1-63BD-4E81-9647-EAB6CE2EF449}" srcOrd="0" destOrd="0" presId="urn:microsoft.com/office/officeart/2005/8/layout/vList5"/>
    <dgm:cxn modelId="{CE5783F6-6BD3-4E97-82EB-BF7677E60A67}" type="presParOf" srcId="{21E03BF1-38E2-48D6-B8C3-8DFDF7359A7E}" destId="{6BB63429-C81B-4547-A250-F63FA3EDAC30}" srcOrd="1" destOrd="0" presId="urn:microsoft.com/office/officeart/2005/8/layout/vList5"/>
    <dgm:cxn modelId="{161A87DE-19CD-4FFC-8FAA-28857616EACD}" type="presParOf" srcId="{21E03BF1-38E2-48D6-B8C3-8DFDF7359A7E}" destId="{9600E0BB-5951-4C70-9F09-58465BED87BE}" srcOrd="2" destOrd="0" presId="urn:microsoft.com/office/officeart/2005/8/layout/vList5"/>
    <dgm:cxn modelId="{C862B7B2-E86B-41A9-938D-8C1E03ACA201}" type="presParOf" srcId="{9600E0BB-5951-4C70-9F09-58465BED87BE}" destId="{E487B879-DA7F-4D9B-AF5C-37CE19462004}" srcOrd="0" destOrd="0" presId="urn:microsoft.com/office/officeart/2005/8/layout/vList5"/>
    <dgm:cxn modelId="{DEA8650F-FF17-49AA-89F5-2C4ABE0A565C}" type="presParOf" srcId="{21E03BF1-38E2-48D6-B8C3-8DFDF7359A7E}" destId="{24C9D1BE-D6AD-45F3-A5A1-255F038B5636}" srcOrd="3" destOrd="0" presId="urn:microsoft.com/office/officeart/2005/8/layout/vList5"/>
    <dgm:cxn modelId="{9A29C846-6EE4-4B99-90AC-BFF93241E89F}" type="presParOf" srcId="{21E03BF1-38E2-48D6-B8C3-8DFDF7359A7E}" destId="{0C0B261B-2F97-4EFB-BD00-FE6A5A7A71E9}" srcOrd="4" destOrd="0" presId="urn:microsoft.com/office/officeart/2005/8/layout/vList5"/>
    <dgm:cxn modelId="{9A5E42DA-36AA-413C-86BE-7624B2F1E623}" type="presParOf" srcId="{0C0B261B-2F97-4EFB-BD00-FE6A5A7A71E9}" destId="{B83D6ABB-E3D8-4CF6-A5EC-E9DF9056D0BA}" srcOrd="0" destOrd="0" presId="urn:microsoft.com/office/officeart/2005/8/layout/vList5"/>
    <dgm:cxn modelId="{54DC6C4D-3256-40DD-B3D8-03DD3BF3BCED}" type="presParOf" srcId="{21E03BF1-38E2-48D6-B8C3-8DFDF7359A7E}" destId="{303F1326-C1A4-4260-B91D-4D9139581A53}" srcOrd="5" destOrd="0" presId="urn:microsoft.com/office/officeart/2005/8/layout/vList5"/>
    <dgm:cxn modelId="{6DC6D68B-2C44-4B3A-B999-14332D880ADD}" type="presParOf" srcId="{21E03BF1-38E2-48D6-B8C3-8DFDF7359A7E}" destId="{62074CFD-21ED-4026-AFE4-F36D93978D48}" srcOrd="6" destOrd="0" presId="urn:microsoft.com/office/officeart/2005/8/layout/vList5"/>
    <dgm:cxn modelId="{AC72407E-D9CE-438A-86D9-01DC15CE4318}" type="presParOf" srcId="{62074CFD-21ED-4026-AFE4-F36D93978D48}" destId="{E50E632C-EB1E-42D8-817C-1E8243B1E6CD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21D59C9-A689-47C1-B8DE-CA4D0941D71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C1C3CDD-6D1D-4B8A-BB2E-6208D5A70521}">
      <dgm:prSet/>
      <dgm:spPr/>
      <dgm:t>
        <a:bodyPr/>
        <a:lstStyle/>
        <a:p>
          <a:r>
            <a:rPr lang="en-US"/>
            <a:t>Sales are declining month-on-month from July to January</a:t>
          </a:r>
        </a:p>
      </dgm:t>
    </dgm:pt>
    <dgm:pt modelId="{772F84EB-D8B5-4EA5-A053-1378FD906AC1}" type="parTrans" cxnId="{4D51D270-4BB4-4960-BD62-1794303ACAC6}">
      <dgm:prSet/>
      <dgm:spPr/>
      <dgm:t>
        <a:bodyPr/>
        <a:lstStyle/>
        <a:p>
          <a:endParaRPr lang="en-US"/>
        </a:p>
      </dgm:t>
    </dgm:pt>
    <dgm:pt modelId="{B4C4FB0F-56F7-448C-ABA5-D1CD5E19CC68}" type="sibTrans" cxnId="{4D51D270-4BB4-4960-BD62-1794303ACAC6}">
      <dgm:prSet/>
      <dgm:spPr/>
      <dgm:t>
        <a:bodyPr/>
        <a:lstStyle/>
        <a:p>
          <a:endParaRPr lang="en-US"/>
        </a:p>
      </dgm:t>
    </dgm:pt>
    <dgm:pt modelId="{212E29C7-740C-47EC-8D76-BCBF27AFE771}">
      <dgm:prSet/>
      <dgm:spPr/>
      <dgm:t>
        <a:bodyPr/>
        <a:lstStyle/>
        <a:p>
          <a:r>
            <a:rPr lang="en-US"/>
            <a:t>Pharmacy: 47.47%, Hospital: 52.53% sales split</a:t>
          </a:r>
        </a:p>
      </dgm:t>
    </dgm:pt>
    <dgm:pt modelId="{AE344889-5D99-48CB-8BA5-39F074DB0264}" type="parTrans" cxnId="{4F9E8435-C1A4-42E6-ACFB-CC3421D32982}">
      <dgm:prSet/>
      <dgm:spPr/>
      <dgm:t>
        <a:bodyPr/>
        <a:lstStyle/>
        <a:p>
          <a:endParaRPr lang="en-US"/>
        </a:p>
      </dgm:t>
    </dgm:pt>
    <dgm:pt modelId="{CE97DE4A-10C4-45BC-917B-F641CC57AB9E}" type="sibTrans" cxnId="{4F9E8435-C1A4-42E6-ACFB-CC3421D32982}">
      <dgm:prSet/>
      <dgm:spPr/>
      <dgm:t>
        <a:bodyPr/>
        <a:lstStyle/>
        <a:p>
          <a:endParaRPr lang="en-US"/>
        </a:p>
      </dgm:t>
    </dgm:pt>
    <dgm:pt modelId="{6B206E5B-C681-41C7-BD26-4AA4E4BC18B9}">
      <dgm:prSet/>
      <dgm:spPr/>
      <dgm:t>
        <a:bodyPr/>
        <a:lstStyle/>
        <a:p>
          <a:r>
            <a:rPr lang="en-US"/>
            <a:t>Top SalesReps: SN20308, SN20463, SN21199</a:t>
          </a:r>
        </a:p>
      </dgm:t>
    </dgm:pt>
    <dgm:pt modelId="{48285F78-B641-4CF3-8356-B62E4BFEF8EA}" type="parTrans" cxnId="{774B3750-E6FA-4F60-B308-DC877E75CC2E}">
      <dgm:prSet/>
      <dgm:spPr/>
      <dgm:t>
        <a:bodyPr/>
        <a:lstStyle/>
        <a:p>
          <a:endParaRPr lang="en-US"/>
        </a:p>
      </dgm:t>
    </dgm:pt>
    <dgm:pt modelId="{77060F05-391A-4619-A50D-EB540501D370}" type="sibTrans" cxnId="{774B3750-E6FA-4F60-B308-DC877E75CC2E}">
      <dgm:prSet/>
      <dgm:spPr/>
      <dgm:t>
        <a:bodyPr/>
        <a:lstStyle/>
        <a:p>
          <a:endParaRPr lang="en-US"/>
        </a:p>
      </dgm:t>
    </dgm:pt>
    <dgm:pt modelId="{E333CE7D-8DAC-4A06-A240-21B06B98B91A}">
      <dgm:prSet/>
      <dgm:spPr/>
      <dgm:t>
        <a:bodyPr/>
        <a:lstStyle/>
        <a:p>
          <a:r>
            <a:rPr lang="en-US"/>
            <a:t>Sales peak in mid-year, dip after December</a:t>
          </a:r>
        </a:p>
      </dgm:t>
    </dgm:pt>
    <dgm:pt modelId="{5B9D8FE0-E81A-48B4-B3BC-AE82A9A09C92}" type="parTrans" cxnId="{EC3F781A-5E6E-4696-BB3B-4CCB79E64F82}">
      <dgm:prSet/>
      <dgm:spPr/>
      <dgm:t>
        <a:bodyPr/>
        <a:lstStyle/>
        <a:p>
          <a:endParaRPr lang="en-US"/>
        </a:p>
      </dgm:t>
    </dgm:pt>
    <dgm:pt modelId="{83B9878A-04CB-46B3-9E4E-B368F6A07D8B}" type="sibTrans" cxnId="{EC3F781A-5E6E-4696-BB3B-4CCB79E64F82}">
      <dgm:prSet/>
      <dgm:spPr/>
      <dgm:t>
        <a:bodyPr/>
        <a:lstStyle/>
        <a:p>
          <a:endParaRPr lang="en-US"/>
        </a:p>
      </dgm:t>
    </dgm:pt>
    <dgm:pt modelId="{9B18CA91-EFEB-4D78-A874-3A40C3D8368C}" type="pres">
      <dgm:prSet presAssocID="{F21D59C9-A689-47C1-B8DE-CA4D0941D71D}" presName="linear" presStyleCnt="0">
        <dgm:presLayoutVars>
          <dgm:animLvl val="lvl"/>
          <dgm:resizeHandles val="exact"/>
        </dgm:presLayoutVars>
      </dgm:prSet>
      <dgm:spPr/>
    </dgm:pt>
    <dgm:pt modelId="{8DF0F511-1300-49E9-BF8C-A75B783F1CC8}" type="pres">
      <dgm:prSet presAssocID="{5C1C3CDD-6D1D-4B8A-BB2E-6208D5A7052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6AECB71-EC7B-40EF-8DC0-81AF379D526E}" type="pres">
      <dgm:prSet presAssocID="{B4C4FB0F-56F7-448C-ABA5-D1CD5E19CC68}" presName="spacer" presStyleCnt="0"/>
      <dgm:spPr/>
    </dgm:pt>
    <dgm:pt modelId="{F6E3F068-4CBD-41F9-BB7F-92A9E6F26AE8}" type="pres">
      <dgm:prSet presAssocID="{212E29C7-740C-47EC-8D76-BCBF27AFE77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053AE8A-DDB3-49FC-BD7F-C2DCBFDCC9A2}" type="pres">
      <dgm:prSet presAssocID="{CE97DE4A-10C4-45BC-917B-F641CC57AB9E}" presName="spacer" presStyleCnt="0"/>
      <dgm:spPr/>
    </dgm:pt>
    <dgm:pt modelId="{6B8805E9-DEF4-4D24-B963-15C428B2D385}" type="pres">
      <dgm:prSet presAssocID="{6B206E5B-C681-41C7-BD26-4AA4E4BC18B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822F706-FE4F-4763-8D11-27CD5DEAB44A}" type="pres">
      <dgm:prSet presAssocID="{77060F05-391A-4619-A50D-EB540501D370}" presName="spacer" presStyleCnt="0"/>
      <dgm:spPr/>
    </dgm:pt>
    <dgm:pt modelId="{060263CD-A47C-40C0-B7D0-A8232F23C86F}" type="pres">
      <dgm:prSet presAssocID="{E333CE7D-8DAC-4A06-A240-21B06B98B91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EC3F781A-5E6E-4696-BB3B-4CCB79E64F82}" srcId="{F21D59C9-A689-47C1-B8DE-CA4D0941D71D}" destId="{E333CE7D-8DAC-4A06-A240-21B06B98B91A}" srcOrd="3" destOrd="0" parTransId="{5B9D8FE0-E81A-48B4-B3BC-AE82A9A09C92}" sibTransId="{83B9878A-04CB-46B3-9E4E-B368F6A07D8B}"/>
    <dgm:cxn modelId="{5B604932-CDBB-4536-A051-AE44577C1C1A}" type="presOf" srcId="{212E29C7-740C-47EC-8D76-BCBF27AFE771}" destId="{F6E3F068-4CBD-41F9-BB7F-92A9E6F26AE8}" srcOrd="0" destOrd="0" presId="urn:microsoft.com/office/officeart/2005/8/layout/vList2"/>
    <dgm:cxn modelId="{4F9E8435-C1A4-42E6-ACFB-CC3421D32982}" srcId="{F21D59C9-A689-47C1-B8DE-CA4D0941D71D}" destId="{212E29C7-740C-47EC-8D76-BCBF27AFE771}" srcOrd="1" destOrd="0" parTransId="{AE344889-5D99-48CB-8BA5-39F074DB0264}" sibTransId="{CE97DE4A-10C4-45BC-917B-F641CC57AB9E}"/>
    <dgm:cxn modelId="{C03C0B4D-EDA6-40C7-A7C0-96B43FA11461}" type="presOf" srcId="{F21D59C9-A689-47C1-B8DE-CA4D0941D71D}" destId="{9B18CA91-EFEB-4D78-A874-3A40C3D8368C}" srcOrd="0" destOrd="0" presId="urn:microsoft.com/office/officeart/2005/8/layout/vList2"/>
    <dgm:cxn modelId="{774B3750-E6FA-4F60-B308-DC877E75CC2E}" srcId="{F21D59C9-A689-47C1-B8DE-CA4D0941D71D}" destId="{6B206E5B-C681-41C7-BD26-4AA4E4BC18B9}" srcOrd="2" destOrd="0" parTransId="{48285F78-B641-4CF3-8356-B62E4BFEF8EA}" sibTransId="{77060F05-391A-4619-A50D-EB540501D370}"/>
    <dgm:cxn modelId="{4D51D270-4BB4-4960-BD62-1794303ACAC6}" srcId="{F21D59C9-A689-47C1-B8DE-CA4D0941D71D}" destId="{5C1C3CDD-6D1D-4B8A-BB2E-6208D5A70521}" srcOrd="0" destOrd="0" parTransId="{772F84EB-D8B5-4EA5-A053-1378FD906AC1}" sibTransId="{B4C4FB0F-56F7-448C-ABA5-D1CD5E19CC68}"/>
    <dgm:cxn modelId="{A41647BA-128D-41E7-A1C5-E0C7B881F9F2}" type="presOf" srcId="{E333CE7D-8DAC-4A06-A240-21B06B98B91A}" destId="{060263CD-A47C-40C0-B7D0-A8232F23C86F}" srcOrd="0" destOrd="0" presId="urn:microsoft.com/office/officeart/2005/8/layout/vList2"/>
    <dgm:cxn modelId="{FB75C3D2-3944-4B98-84C9-C197017FB2F3}" type="presOf" srcId="{6B206E5B-C681-41C7-BD26-4AA4E4BC18B9}" destId="{6B8805E9-DEF4-4D24-B963-15C428B2D385}" srcOrd="0" destOrd="0" presId="urn:microsoft.com/office/officeart/2005/8/layout/vList2"/>
    <dgm:cxn modelId="{2D9B0BFD-D4C4-40E3-A78F-B959FBD26DB8}" type="presOf" srcId="{5C1C3CDD-6D1D-4B8A-BB2E-6208D5A70521}" destId="{8DF0F511-1300-49E9-BF8C-A75B783F1CC8}" srcOrd="0" destOrd="0" presId="urn:microsoft.com/office/officeart/2005/8/layout/vList2"/>
    <dgm:cxn modelId="{12A67110-5BB1-4A8A-9828-91DC16DA4614}" type="presParOf" srcId="{9B18CA91-EFEB-4D78-A874-3A40C3D8368C}" destId="{8DF0F511-1300-49E9-BF8C-A75B783F1CC8}" srcOrd="0" destOrd="0" presId="urn:microsoft.com/office/officeart/2005/8/layout/vList2"/>
    <dgm:cxn modelId="{947C4828-B813-408A-BAC9-9548BB825E7A}" type="presParOf" srcId="{9B18CA91-EFEB-4D78-A874-3A40C3D8368C}" destId="{56AECB71-EC7B-40EF-8DC0-81AF379D526E}" srcOrd="1" destOrd="0" presId="urn:microsoft.com/office/officeart/2005/8/layout/vList2"/>
    <dgm:cxn modelId="{247928B6-AC54-401E-918F-2C07645EDD0B}" type="presParOf" srcId="{9B18CA91-EFEB-4D78-A874-3A40C3D8368C}" destId="{F6E3F068-4CBD-41F9-BB7F-92A9E6F26AE8}" srcOrd="2" destOrd="0" presId="urn:microsoft.com/office/officeart/2005/8/layout/vList2"/>
    <dgm:cxn modelId="{69727B9D-7A56-41EC-A555-C790F5435C3A}" type="presParOf" srcId="{9B18CA91-EFEB-4D78-A874-3A40C3D8368C}" destId="{D053AE8A-DDB3-49FC-BD7F-C2DCBFDCC9A2}" srcOrd="3" destOrd="0" presId="urn:microsoft.com/office/officeart/2005/8/layout/vList2"/>
    <dgm:cxn modelId="{9F59414A-166E-434F-ADF1-130F1413CC2D}" type="presParOf" srcId="{9B18CA91-EFEB-4D78-A874-3A40C3D8368C}" destId="{6B8805E9-DEF4-4D24-B963-15C428B2D385}" srcOrd="4" destOrd="0" presId="urn:microsoft.com/office/officeart/2005/8/layout/vList2"/>
    <dgm:cxn modelId="{C33FC948-9A36-434F-BEA5-EF3EF7F02B31}" type="presParOf" srcId="{9B18CA91-EFEB-4D78-A874-3A40C3D8368C}" destId="{D822F706-FE4F-4763-8D11-27CD5DEAB44A}" srcOrd="5" destOrd="0" presId="urn:microsoft.com/office/officeart/2005/8/layout/vList2"/>
    <dgm:cxn modelId="{32F2B900-14E2-4B3E-9888-73627E8C52E5}" type="presParOf" srcId="{9B18CA91-EFEB-4D78-A874-3A40C3D8368C}" destId="{060263CD-A47C-40C0-B7D0-A8232F23C86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820C3AF-FAF8-4883-B64E-8842F4A3543A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268363F-5A48-4807-9621-829A2B543B4F}">
      <dgm:prSet/>
      <dgm:spPr/>
      <dgm:t>
        <a:bodyPr/>
        <a:lstStyle/>
        <a:p>
          <a:r>
            <a:rPr lang="en-US"/>
            <a:t>Clean layout with grid alignment</a:t>
          </a:r>
        </a:p>
      </dgm:t>
    </dgm:pt>
    <dgm:pt modelId="{EABFD3AA-92F2-4640-B431-6A9A5DE472F6}" type="parTrans" cxnId="{67C693BE-1F3A-47C9-A3CB-42DDDAD626F0}">
      <dgm:prSet/>
      <dgm:spPr/>
      <dgm:t>
        <a:bodyPr/>
        <a:lstStyle/>
        <a:p>
          <a:endParaRPr lang="en-US"/>
        </a:p>
      </dgm:t>
    </dgm:pt>
    <dgm:pt modelId="{92B6909D-960C-45EE-8C71-C7D3C47434A1}" type="sibTrans" cxnId="{67C693BE-1F3A-47C9-A3CB-42DDDAD626F0}">
      <dgm:prSet/>
      <dgm:spPr/>
      <dgm:t>
        <a:bodyPr/>
        <a:lstStyle/>
        <a:p>
          <a:endParaRPr lang="en-US"/>
        </a:p>
      </dgm:t>
    </dgm:pt>
    <dgm:pt modelId="{E4C17027-BD5B-4827-8890-345CB2902FC4}">
      <dgm:prSet/>
      <dgm:spPr/>
      <dgm:t>
        <a:bodyPr/>
        <a:lstStyle/>
        <a:p>
          <a:r>
            <a:rPr lang="en-US"/>
            <a:t>Minimal clutter, focused on readability</a:t>
          </a:r>
        </a:p>
      </dgm:t>
    </dgm:pt>
    <dgm:pt modelId="{1FEAC501-DCEB-4254-AD9B-2BE7715317FE}" type="parTrans" cxnId="{4771B0DE-3A9D-4229-A35D-368AB23C44E5}">
      <dgm:prSet/>
      <dgm:spPr/>
      <dgm:t>
        <a:bodyPr/>
        <a:lstStyle/>
        <a:p>
          <a:endParaRPr lang="en-US"/>
        </a:p>
      </dgm:t>
    </dgm:pt>
    <dgm:pt modelId="{FD179818-53D2-4D24-B7FF-1DAD14734A55}" type="sibTrans" cxnId="{4771B0DE-3A9D-4229-A35D-368AB23C44E5}">
      <dgm:prSet/>
      <dgm:spPr/>
      <dgm:t>
        <a:bodyPr/>
        <a:lstStyle/>
        <a:p>
          <a:endParaRPr lang="en-US"/>
        </a:p>
      </dgm:t>
    </dgm:pt>
    <dgm:pt modelId="{390323E9-5D0B-490A-8E27-51167BFA2F65}">
      <dgm:prSet/>
      <dgm:spPr/>
      <dgm:t>
        <a:bodyPr/>
        <a:lstStyle/>
        <a:p>
          <a:r>
            <a:rPr lang="en-US"/>
            <a:t>Consistent visual formatting across visuals</a:t>
          </a:r>
        </a:p>
      </dgm:t>
    </dgm:pt>
    <dgm:pt modelId="{FB85F22A-8CBD-49AA-BF0D-BA583CEC33A6}" type="parTrans" cxnId="{21264353-FDA6-42FA-85EE-785E298EEA9A}">
      <dgm:prSet/>
      <dgm:spPr/>
      <dgm:t>
        <a:bodyPr/>
        <a:lstStyle/>
        <a:p>
          <a:endParaRPr lang="en-US"/>
        </a:p>
      </dgm:t>
    </dgm:pt>
    <dgm:pt modelId="{B1AEE303-72BA-4CE6-BAA5-4986CC2BAE39}" type="sibTrans" cxnId="{21264353-FDA6-42FA-85EE-785E298EEA9A}">
      <dgm:prSet/>
      <dgm:spPr/>
      <dgm:t>
        <a:bodyPr/>
        <a:lstStyle/>
        <a:p>
          <a:endParaRPr lang="en-US"/>
        </a:p>
      </dgm:t>
    </dgm:pt>
    <dgm:pt modelId="{11B00688-38B3-4484-8D62-96920D12E2E0}" type="pres">
      <dgm:prSet presAssocID="{2820C3AF-FAF8-4883-B64E-8842F4A3543A}" presName="linear" presStyleCnt="0">
        <dgm:presLayoutVars>
          <dgm:animLvl val="lvl"/>
          <dgm:resizeHandles val="exact"/>
        </dgm:presLayoutVars>
      </dgm:prSet>
      <dgm:spPr/>
    </dgm:pt>
    <dgm:pt modelId="{4CDD05FA-4C9B-4E6B-B750-EBA44BFC5076}" type="pres">
      <dgm:prSet presAssocID="{F268363F-5A48-4807-9621-829A2B543B4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9E3C022-B26B-4ABC-9181-E36973AEE1EE}" type="pres">
      <dgm:prSet presAssocID="{92B6909D-960C-45EE-8C71-C7D3C47434A1}" presName="spacer" presStyleCnt="0"/>
      <dgm:spPr/>
    </dgm:pt>
    <dgm:pt modelId="{7F61F05A-9D89-44A5-86E5-5B624B0A8480}" type="pres">
      <dgm:prSet presAssocID="{E4C17027-BD5B-4827-8890-345CB2902FC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0D65B7B-4E4B-47D0-989E-F40015E4E2C8}" type="pres">
      <dgm:prSet presAssocID="{FD179818-53D2-4D24-B7FF-1DAD14734A55}" presName="spacer" presStyleCnt="0"/>
      <dgm:spPr/>
    </dgm:pt>
    <dgm:pt modelId="{308569E7-DFCB-43CB-931A-B8AD0228CB4B}" type="pres">
      <dgm:prSet presAssocID="{390323E9-5D0B-490A-8E27-51167BFA2F6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11E6D1E-88B9-478B-971B-D0F5581F4BDE}" type="presOf" srcId="{E4C17027-BD5B-4827-8890-345CB2902FC4}" destId="{7F61F05A-9D89-44A5-86E5-5B624B0A8480}" srcOrd="0" destOrd="0" presId="urn:microsoft.com/office/officeart/2005/8/layout/vList2"/>
    <dgm:cxn modelId="{C2A6C963-FF2D-441B-956B-C686F44DA83A}" type="presOf" srcId="{390323E9-5D0B-490A-8E27-51167BFA2F65}" destId="{308569E7-DFCB-43CB-931A-B8AD0228CB4B}" srcOrd="0" destOrd="0" presId="urn:microsoft.com/office/officeart/2005/8/layout/vList2"/>
    <dgm:cxn modelId="{21264353-FDA6-42FA-85EE-785E298EEA9A}" srcId="{2820C3AF-FAF8-4883-B64E-8842F4A3543A}" destId="{390323E9-5D0B-490A-8E27-51167BFA2F65}" srcOrd="2" destOrd="0" parTransId="{FB85F22A-8CBD-49AA-BF0D-BA583CEC33A6}" sibTransId="{B1AEE303-72BA-4CE6-BAA5-4986CC2BAE39}"/>
    <dgm:cxn modelId="{3227C195-7408-4899-A36A-912113F58A4A}" type="presOf" srcId="{F268363F-5A48-4807-9621-829A2B543B4F}" destId="{4CDD05FA-4C9B-4E6B-B750-EBA44BFC5076}" srcOrd="0" destOrd="0" presId="urn:microsoft.com/office/officeart/2005/8/layout/vList2"/>
    <dgm:cxn modelId="{67C693BE-1F3A-47C9-A3CB-42DDDAD626F0}" srcId="{2820C3AF-FAF8-4883-B64E-8842F4A3543A}" destId="{F268363F-5A48-4807-9621-829A2B543B4F}" srcOrd="0" destOrd="0" parTransId="{EABFD3AA-92F2-4640-B431-6A9A5DE472F6}" sibTransId="{92B6909D-960C-45EE-8C71-C7D3C47434A1}"/>
    <dgm:cxn modelId="{4771B0DE-3A9D-4229-A35D-368AB23C44E5}" srcId="{2820C3AF-FAF8-4883-B64E-8842F4A3543A}" destId="{E4C17027-BD5B-4827-8890-345CB2902FC4}" srcOrd="1" destOrd="0" parTransId="{1FEAC501-DCEB-4254-AD9B-2BE7715317FE}" sibTransId="{FD179818-53D2-4D24-B7FF-1DAD14734A55}"/>
    <dgm:cxn modelId="{DCE62EEE-CF64-4E09-ADD4-8923206D289A}" type="presOf" srcId="{2820C3AF-FAF8-4883-B64E-8842F4A3543A}" destId="{11B00688-38B3-4484-8D62-96920D12E2E0}" srcOrd="0" destOrd="0" presId="urn:microsoft.com/office/officeart/2005/8/layout/vList2"/>
    <dgm:cxn modelId="{E52AF95C-BBD2-40A2-B12D-6A5778505FDA}" type="presParOf" srcId="{11B00688-38B3-4484-8D62-96920D12E2E0}" destId="{4CDD05FA-4C9B-4E6B-B750-EBA44BFC5076}" srcOrd="0" destOrd="0" presId="urn:microsoft.com/office/officeart/2005/8/layout/vList2"/>
    <dgm:cxn modelId="{01DA6D1A-81A3-4825-B73A-5995CFAF36D8}" type="presParOf" srcId="{11B00688-38B3-4484-8D62-96920D12E2E0}" destId="{19E3C022-B26B-4ABC-9181-E36973AEE1EE}" srcOrd="1" destOrd="0" presId="urn:microsoft.com/office/officeart/2005/8/layout/vList2"/>
    <dgm:cxn modelId="{4A57406F-F331-47A6-AF90-ED7AD1331F0B}" type="presParOf" srcId="{11B00688-38B3-4484-8D62-96920D12E2E0}" destId="{7F61F05A-9D89-44A5-86E5-5B624B0A8480}" srcOrd="2" destOrd="0" presId="urn:microsoft.com/office/officeart/2005/8/layout/vList2"/>
    <dgm:cxn modelId="{A0A7D30E-462F-4995-8CAA-9737195DCA7C}" type="presParOf" srcId="{11B00688-38B3-4484-8D62-96920D12E2E0}" destId="{50D65B7B-4E4B-47D0-989E-F40015E4E2C8}" srcOrd="3" destOrd="0" presId="urn:microsoft.com/office/officeart/2005/8/layout/vList2"/>
    <dgm:cxn modelId="{5A36DC34-919D-4B7C-82D1-9F626E2EB2DF}" type="presParOf" srcId="{11B00688-38B3-4484-8D62-96920D12E2E0}" destId="{308569E7-DFCB-43CB-931A-B8AD0228CB4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A6EB70-84D8-4309-863E-0952041AF980}">
      <dsp:nvSpPr>
        <dsp:cNvPr id="0" name=""/>
        <dsp:cNvSpPr/>
      </dsp:nvSpPr>
      <dsp:spPr>
        <a:xfrm>
          <a:off x="1792111" y="-251480"/>
          <a:ext cx="4302477" cy="4302477"/>
        </a:xfrm>
        <a:prstGeom prst="circularArrow">
          <a:avLst>
            <a:gd name="adj1" fmla="val 5689"/>
            <a:gd name="adj2" fmla="val 340510"/>
            <a:gd name="adj3" fmla="val 12385253"/>
            <a:gd name="adj4" fmla="val 18295915"/>
            <a:gd name="adj5" fmla="val 5908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E0597DA-779B-4EAB-947F-A8216D20F877}">
      <dsp:nvSpPr>
        <dsp:cNvPr id="0" name=""/>
        <dsp:cNvSpPr/>
      </dsp:nvSpPr>
      <dsp:spPr>
        <a:xfrm>
          <a:off x="2418382" y="993"/>
          <a:ext cx="3049934" cy="152496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To design an interactive sales performance dashboard for business stakeholders.</a:t>
          </a:r>
        </a:p>
      </dsp:txBody>
      <dsp:txXfrm>
        <a:off x="2492825" y="75436"/>
        <a:ext cx="2901048" cy="1376081"/>
      </dsp:txXfrm>
    </dsp:sp>
    <dsp:sp modelId="{C7449215-8B1B-4F84-B39C-E7B233C64F3B}">
      <dsp:nvSpPr>
        <dsp:cNvPr id="0" name=""/>
        <dsp:cNvSpPr/>
      </dsp:nvSpPr>
      <dsp:spPr>
        <a:xfrm>
          <a:off x="4049041" y="2825377"/>
          <a:ext cx="3049934" cy="152496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Tool Used: Power BI</a:t>
          </a:r>
        </a:p>
      </dsp:txBody>
      <dsp:txXfrm>
        <a:off x="4123484" y="2899820"/>
        <a:ext cx="2901048" cy="1376081"/>
      </dsp:txXfrm>
    </dsp:sp>
    <dsp:sp modelId="{1549E9DF-F77A-4B6D-855C-CBA93B546701}">
      <dsp:nvSpPr>
        <dsp:cNvPr id="0" name=""/>
        <dsp:cNvSpPr/>
      </dsp:nvSpPr>
      <dsp:spPr>
        <a:xfrm>
          <a:off x="787724" y="2825377"/>
          <a:ext cx="3049934" cy="1524967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Dataset: Custom sales data (2022–2025)</a:t>
          </a:r>
        </a:p>
      </dsp:txBody>
      <dsp:txXfrm>
        <a:off x="862167" y="2899820"/>
        <a:ext cx="2901048" cy="13760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8FABA1-63BD-4E81-9647-EAB6CE2EF449}">
      <dsp:nvSpPr>
        <dsp:cNvPr id="0" name=""/>
        <dsp:cNvSpPr/>
      </dsp:nvSpPr>
      <dsp:spPr>
        <a:xfrm>
          <a:off x="2523743" y="2177"/>
          <a:ext cx="2839212" cy="104746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Total Sales: 20M</a:t>
          </a:r>
        </a:p>
      </dsp:txBody>
      <dsp:txXfrm>
        <a:off x="2574876" y="53310"/>
        <a:ext cx="2736946" cy="945199"/>
      </dsp:txXfrm>
    </dsp:sp>
    <dsp:sp modelId="{E487B879-DA7F-4D9B-AF5C-37CE19462004}">
      <dsp:nvSpPr>
        <dsp:cNvPr id="0" name=""/>
        <dsp:cNvSpPr/>
      </dsp:nvSpPr>
      <dsp:spPr>
        <a:xfrm>
          <a:off x="2523743" y="1102016"/>
          <a:ext cx="2839212" cy="1047465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YTD Sales: 3 Billion</a:t>
          </a:r>
        </a:p>
      </dsp:txBody>
      <dsp:txXfrm>
        <a:off x="2574876" y="1153149"/>
        <a:ext cx="2736946" cy="945199"/>
      </dsp:txXfrm>
    </dsp:sp>
    <dsp:sp modelId="{B83D6ABB-E3D8-4CF6-A5EC-E9DF9056D0BA}">
      <dsp:nvSpPr>
        <dsp:cNvPr id="0" name=""/>
        <dsp:cNvSpPr/>
      </dsp:nvSpPr>
      <dsp:spPr>
        <a:xfrm>
          <a:off x="2523743" y="2201855"/>
          <a:ext cx="2839212" cy="1047465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Sales Distribution by Channel</a:t>
          </a:r>
        </a:p>
      </dsp:txBody>
      <dsp:txXfrm>
        <a:off x="2574876" y="2252988"/>
        <a:ext cx="2736946" cy="945199"/>
      </dsp:txXfrm>
    </dsp:sp>
    <dsp:sp modelId="{E50E632C-EB1E-42D8-817C-1E8243B1E6CD}">
      <dsp:nvSpPr>
        <dsp:cNvPr id="0" name=""/>
        <dsp:cNvSpPr/>
      </dsp:nvSpPr>
      <dsp:spPr>
        <a:xfrm>
          <a:off x="2523743" y="3301694"/>
          <a:ext cx="2839212" cy="1047465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Top Performing Sales Representatives</a:t>
          </a:r>
        </a:p>
      </dsp:txBody>
      <dsp:txXfrm>
        <a:off x="2574876" y="3352827"/>
        <a:ext cx="2736946" cy="9451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F0F511-1300-49E9-BF8C-A75B783F1CC8}">
      <dsp:nvSpPr>
        <dsp:cNvPr id="0" name=""/>
        <dsp:cNvSpPr/>
      </dsp:nvSpPr>
      <dsp:spPr>
        <a:xfrm>
          <a:off x="0" y="868419"/>
          <a:ext cx="7886700" cy="5996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Sales are declining month-on-month from July to January</a:t>
          </a:r>
        </a:p>
      </dsp:txBody>
      <dsp:txXfrm>
        <a:off x="29271" y="897690"/>
        <a:ext cx="7828158" cy="541083"/>
      </dsp:txXfrm>
    </dsp:sp>
    <dsp:sp modelId="{F6E3F068-4CBD-41F9-BB7F-92A9E6F26AE8}">
      <dsp:nvSpPr>
        <dsp:cNvPr id="0" name=""/>
        <dsp:cNvSpPr/>
      </dsp:nvSpPr>
      <dsp:spPr>
        <a:xfrm>
          <a:off x="0" y="1540044"/>
          <a:ext cx="7886700" cy="599625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Pharmacy: 47.47%, Hospital: 52.53% sales split</a:t>
          </a:r>
        </a:p>
      </dsp:txBody>
      <dsp:txXfrm>
        <a:off x="29271" y="1569315"/>
        <a:ext cx="7828158" cy="541083"/>
      </dsp:txXfrm>
    </dsp:sp>
    <dsp:sp modelId="{6B8805E9-DEF4-4D24-B963-15C428B2D385}">
      <dsp:nvSpPr>
        <dsp:cNvPr id="0" name=""/>
        <dsp:cNvSpPr/>
      </dsp:nvSpPr>
      <dsp:spPr>
        <a:xfrm>
          <a:off x="0" y="2211669"/>
          <a:ext cx="7886700" cy="599625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Top SalesReps: SN20308, SN20463, SN21199</a:t>
          </a:r>
        </a:p>
      </dsp:txBody>
      <dsp:txXfrm>
        <a:off x="29271" y="2240940"/>
        <a:ext cx="7828158" cy="541083"/>
      </dsp:txXfrm>
    </dsp:sp>
    <dsp:sp modelId="{060263CD-A47C-40C0-B7D0-A8232F23C86F}">
      <dsp:nvSpPr>
        <dsp:cNvPr id="0" name=""/>
        <dsp:cNvSpPr/>
      </dsp:nvSpPr>
      <dsp:spPr>
        <a:xfrm>
          <a:off x="0" y="2883294"/>
          <a:ext cx="7886700" cy="599625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Sales peak in mid-year, dip after December</a:t>
          </a:r>
        </a:p>
      </dsp:txBody>
      <dsp:txXfrm>
        <a:off x="29271" y="2912565"/>
        <a:ext cx="7828158" cy="5410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DD05FA-4C9B-4E6B-B750-EBA44BFC5076}">
      <dsp:nvSpPr>
        <dsp:cNvPr id="0" name=""/>
        <dsp:cNvSpPr/>
      </dsp:nvSpPr>
      <dsp:spPr>
        <a:xfrm>
          <a:off x="0" y="854514"/>
          <a:ext cx="7886700" cy="8154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Clean layout with grid alignment</a:t>
          </a:r>
        </a:p>
      </dsp:txBody>
      <dsp:txXfrm>
        <a:off x="39809" y="894323"/>
        <a:ext cx="7807082" cy="735872"/>
      </dsp:txXfrm>
    </dsp:sp>
    <dsp:sp modelId="{7F61F05A-9D89-44A5-86E5-5B624B0A8480}">
      <dsp:nvSpPr>
        <dsp:cNvPr id="0" name=""/>
        <dsp:cNvSpPr/>
      </dsp:nvSpPr>
      <dsp:spPr>
        <a:xfrm>
          <a:off x="0" y="1767924"/>
          <a:ext cx="7886700" cy="815490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Minimal clutter, focused on readability</a:t>
          </a:r>
        </a:p>
      </dsp:txBody>
      <dsp:txXfrm>
        <a:off x="39809" y="1807733"/>
        <a:ext cx="7807082" cy="735872"/>
      </dsp:txXfrm>
    </dsp:sp>
    <dsp:sp modelId="{308569E7-DFCB-43CB-931A-B8AD0228CB4B}">
      <dsp:nvSpPr>
        <dsp:cNvPr id="0" name=""/>
        <dsp:cNvSpPr/>
      </dsp:nvSpPr>
      <dsp:spPr>
        <a:xfrm>
          <a:off x="0" y="2681334"/>
          <a:ext cx="7886700" cy="81549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Consistent visual formatting across visuals</a:t>
          </a:r>
        </a:p>
      </dsp:txBody>
      <dsp:txXfrm>
        <a:off x="39809" y="2721143"/>
        <a:ext cx="7807082" cy="7358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39D220F2-D525-FD14-BFDF-95D03975F5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Sales Performance Dashboard Summary (2023–2025)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>
                <a:solidFill>
                  <a:srgbClr val="FFFFFF"/>
                </a:solidFill>
              </a:rPr>
              <a:t>Task 4 – Data Analyst Internship</a:t>
            </a:r>
          </a:p>
          <a:p>
            <a:pPr>
              <a:lnSpc>
                <a:spcPct val="90000"/>
              </a:lnSpc>
            </a:pPr>
            <a:r>
              <a:rPr lang="en-US" sz="2500">
                <a:solidFill>
                  <a:srgbClr val="FFFFFF"/>
                </a:solidFill>
              </a:rPr>
              <a:t>Harleen kaur</a:t>
            </a:r>
          </a:p>
          <a:p>
            <a:pPr>
              <a:lnSpc>
                <a:spcPct val="90000"/>
              </a:lnSpc>
            </a:pPr>
            <a:r>
              <a:rPr lang="en-US" sz="2500">
                <a:solidFill>
                  <a:srgbClr val="FFFFFF"/>
                </a:solidFill>
              </a:rPr>
              <a:t>Date: April 25, 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0D3A999-2B3A-4E44-1AC5-B4E8A8E117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500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7601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Objective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AB8F046-8CF2-F7EF-0F45-F67F65B68C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9045433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E5910A2-CE1F-52A0-2000-7CF231434DB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l="8246" r="2753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t>Key KPIs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0686D92-FFA0-87EB-021D-F933426659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1733219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74726CCC-7CDA-30C4-9632-9CCCCCCDA8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2700" r="13966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Visuals &amp; Charts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  <a:p>
            <a:pPr>
              <a:defRPr sz="1800"/>
            </a:pPr>
            <a:r>
              <a:rPr lang="en-US">
                <a:solidFill>
                  <a:srgbClr val="FFFFFF"/>
                </a:solidFill>
              </a:rPr>
              <a:t>KPI Cards: Total Sales, YTD Sales</a:t>
            </a:r>
          </a:p>
          <a:p>
            <a:pPr>
              <a:defRPr sz="1800"/>
            </a:pPr>
            <a:r>
              <a:rPr lang="en-US">
                <a:solidFill>
                  <a:srgbClr val="FFFFFF"/>
                </a:solidFill>
              </a:rPr>
              <a:t>Donut Chart: Sales by Channel</a:t>
            </a:r>
          </a:p>
          <a:p>
            <a:pPr>
              <a:defRPr sz="1800"/>
            </a:pPr>
            <a:r>
              <a:rPr lang="en-US">
                <a:solidFill>
                  <a:srgbClr val="FFFFFF"/>
                </a:solidFill>
              </a:rPr>
              <a:t>Bar Charts: Sales by Channel and SalesRepID</a:t>
            </a:r>
          </a:p>
          <a:p>
            <a:pPr>
              <a:defRPr sz="1800"/>
            </a:pPr>
            <a:r>
              <a:rPr lang="en-US">
                <a:solidFill>
                  <a:srgbClr val="FFFFFF"/>
                </a:solidFill>
              </a:rPr>
              <a:t>Line Chart: Total Sales by Month</a:t>
            </a:r>
          </a:p>
          <a:p>
            <a:pPr>
              <a:defRPr sz="1800"/>
            </a:pPr>
            <a:r>
              <a:rPr lang="en-US">
                <a:solidFill>
                  <a:srgbClr val="FFFFFF"/>
                </a:solidFill>
              </a:rPr>
              <a:t>Matrix Table: Sales by SalesRepID</a:t>
            </a:r>
          </a:p>
          <a:p>
            <a:pPr>
              <a:defRPr sz="1800"/>
            </a:pPr>
            <a:r>
              <a:rPr lang="en-US">
                <a:solidFill>
                  <a:srgbClr val="FFFFFF"/>
                </a:solidFill>
              </a:rPr>
              <a:t>Grid Chart: Sales by ProductID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58696031-2777-30CC-B543-B1C86A1AC2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2700" r="13966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Dashboard 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  <a:p>
            <a:pPr>
              <a:defRPr sz="1800"/>
            </a:pPr>
            <a:r>
              <a:rPr lang="en-US">
                <a:solidFill>
                  <a:srgbClr val="FFFFFF"/>
                </a:solidFill>
              </a:rPr>
              <a:t>Month Slicer: Filter by months from Feb to Jan</a:t>
            </a:r>
          </a:p>
          <a:p>
            <a:pPr>
              <a:defRPr sz="1800"/>
            </a:pPr>
            <a:r>
              <a:rPr lang="en-US">
                <a:solidFill>
                  <a:srgbClr val="FFFFFF"/>
                </a:solidFill>
              </a:rPr>
              <a:t>Year Slicer: Dynamic filtering from 2022 to 2025</a:t>
            </a:r>
          </a:p>
          <a:p>
            <a:pPr>
              <a:defRPr sz="1800"/>
            </a:pPr>
            <a:r>
              <a:rPr lang="en-US">
                <a:solidFill>
                  <a:srgbClr val="FFFFFF"/>
                </a:solidFill>
              </a:rPr>
              <a:t>Responsive visuals updating based on slicer selections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35C2D8-E89B-7E3C-CA6D-8CE98CE9E6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25772" r="13228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Key Insights Derived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68F027-63C7-1075-0D24-2D9EA9A1F9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053498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6FA75C-2C1E-2A6F-407B-62D64CEFED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b="2500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Design Approach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E7001A3-A9A1-7B3E-0E63-5CA16CBA54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7945632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605" y="1450655"/>
            <a:ext cx="2949023" cy="3956690"/>
          </a:xfrm>
        </p:spPr>
        <p:txBody>
          <a:bodyPr anchor="ctr">
            <a:normAutofit/>
          </a:bodyPr>
          <a:lstStyle/>
          <a:p>
            <a:r>
              <a:rPr lang="en-IN" sz="4900">
                <a:solidFill>
                  <a:schemeClr val="bg1"/>
                </a:solidFill>
              </a:rPr>
              <a:t>GitHub Repository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60605" y="1450655"/>
            <a:ext cx="294902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60605" y="5408571"/>
            <a:ext cx="294902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08061"/>
            <a:ext cx="3756675" cy="4571972"/>
          </a:xfrm>
        </p:spPr>
        <p:txBody>
          <a:bodyPr anchor="ctr">
            <a:normAutofit/>
          </a:bodyPr>
          <a:lstStyle/>
          <a:p>
            <a:endParaRPr lang="en-US" sz="1700">
              <a:solidFill>
                <a:schemeClr val="bg1"/>
              </a:solidFill>
            </a:endParaRPr>
          </a:p>
          <a:p>
            <a:pPr>
              <a:defRPr sz="1800"/>
            </a:pPr>
            <a:r>
              <a:rPr lang="en-US" sz="1700">
                <a:solidFill>
                  <a:schemeClr val="bg1"/>
                </a:solidFill>
              </a:rPr>
              <a:t>GitHub Repo Link: [Insert your GitHub repository URL here]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207</Words>
  <Application>Microsoft Office PowerPoint</Application>
  <PresentationFormat>On-screen Show (4:3)</PresentationFormat>
  <Paragraphs>38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Sales Performance Dashboard Summary (2023–2025)</vt:lpstr>
      <vt:lpstr>Objective</vt:lpstr>
      <vt:lpstr>Key KPIs</vt:lpstr>
      <vt:lpstr>Visuals &amp; Charts Used</vt:lpstr>
      <vt:lpstr>Dashboard Interactivity</vt:lpstr>
      <vt:lpstr>Key Insights Derived</vt:lpstr>
      <vt:lpstr>Design Approach</vt:lpstr>
      <vt:lpstr>GitHub Repository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HARLEEN KAUR</cp:lastModifiedBy>
  <cp:revision>2</cp:revision>
  <dcterms:created xsi:type="dcterms:W3CDTF">2013-01-27T09:14:16Z</dcterms:created>
  <dcterms:modified xsi:type="dcterms:W3CDTF">2025-04-25T15:28:51Z</dcterms:modified>
  <cp:category/>
</cp:coreProperties>
</file>

<file path=docProps/thumbnail.jpeg>
</file>